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303" r:id="rId4"/>
    <p:sldId id="291" r:id="rId5"/>
    <p:sldId id="304" r:id="rId6"/>
    <p:sldId id="266" r:id="rId7"/>
    <p:sldId id="276" r:id="rId8"/>
    <p:sldId id="292" r:id="rId9"/>
    <p:sldId id="293" r:id="rId10"/>
    <p:sldId id="294" r:id="rId11"/>
    <p:sldId id="267" r:id="rId12"/>
    <p:sldId id="305" r:id="rId13"/>
    <p:sldId id="307" r:id="rId14"/>
    <p:sldId id="308" r:id="rId15"/>
    <p:sldId id="309" r:id="rId16"/>
    <p:sldId id="297" r:id="rId17"/>
    <p:sldId id="299" r:id="rId18"/>
    <p:sldId id="301" r:id="rId19"/>
    <p:sldId id="306" r:id="rId20"/>
    <p:sldId id="302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C30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176BA-C0FB-417D-B02E-D6B2E6F5204D}" type="datetimeFigureOut">
              <a:rPr lang="es-ES" smtClean="0"/>
              <a:t>25/08/2017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1E8A6-7B3D-4D1A-86B7-78C4D4C2DE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736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5401-96CC-4B3F-814A-7303019E6966}" type="datetime1">
              <a:rPr lang="es-ES" smtClean="0"/>
              <a:t>25/08/2017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71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61E07-FD68-4428-B580-8FB4504ACC05}" type="datetime1">
              <a:rPr lang="es-ES" smtClean="0"/>
              <a:t>25/08/2017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354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1724-9722-4521-88F3-613448D5978B}" type="datetime1">
              <a:rPr lang="es-ES" smtClean="0"/>
              <a:t>25/08/2017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0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C842-83E4-4477-BB0C-5DECC69D7B01}" type="datetime1">
              <a:rPr lang="es-ES" smtClean="0"/>
              <a:t>25/08/2017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4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C14DF-7480-419E-BE9F-698800345E69}" type="datetime1">
              <a:rPr lang="es-ES" smtClean="0"/>
              <a:t>25/08/2017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1593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5A44-EE64-4A2B-AAFE-F1AF9E3E60D4}" type="datetime1">
              <a:rPr lang="es-ES" smtClean="0"/>
              <a:t>25/08/2017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69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1F39-C19A-4689-968C-AFED465898F4}" type="datetime1">
              <a:rPr lang="es-ES" smtClean="0"/>
              <a:t>25/08/2017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390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AB0E-4A64-479D-B283-DFFD726CE1E9}" type="datetime1">
              <a:rPr lang="es-ES" smtClean="0"/>
              <a:t>25/08/2017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04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D497E-1642-4910-A155-2A7A6E2A2964}" type="datetime1">
              <a:rPr lang="es-ES" smtClean="0"/>
              <a:t>25/08/2017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898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9E73-CA1C-4EFE-9403-2216F612B7BA}" type="datetime1">
              <a:rPr lang="es-ES" smtClean="0"/>
              <a:t>25/08/2017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723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52F9-1C07-4C25-852A-0D9DFFC44184}" type="datetime1">
              <a:rPr lang="es-ES" smtClean="0"/>
              <a:t>25/08/2017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00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15269-D31E-49D6-AE5F-656BF85FE731}" type="datetime1">
              <a:rPr lang="es-ES" smtClean="0"/>
              <a:t>25/08/2017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403FC-E511-4B7E-B1CD-57F92B08A7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06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gt.es/index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ugt.es/imagenes/Logo2007actualizado.gi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67"/>
          <p:cNvSpPr>
            <a:spLocks noChangeArrowheads="1"/>
          </p:cNvSpPr>
          <p:nvPr/>
        </p:nvSpPr>
        <p:spPr bwMode="auto">
          <a:xfrm>
            <a:off x="5611493" y="0"/>
            <a:ext cx="5077145" cy="1888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D8D8D8"/>
                  </a:outerShdw>
                </a:effectLst>
              </a14:hiddenEffects>
            </a:ext>
          </a:extLst>
        </p:spPr>
        <p:txBody>
          <a:bodyPr vert="horz" wrap="square" lIns="365760" tIns="182880" rIns="182880" bIns="182880" numCol="1" anchor="b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4800" b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es-ES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4581162" y="5375598"/>
            <a:ext cx="4320480" cy="1196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D8D8D8"/>
                  </a:outerShdw>
                </a:effectLst>
              </a14:hiddenEffects>
            </a:ext>
          </a:extLst>
        </p:spPr>
        <p:txBody>
          <a:bodyPr vert="horz" wrap="square" lIns="365760" tIns="182880" rIns="182880" bIns="182880" numCol="1" anchor="b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17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SECRETARÍA POLÍTICA SINDICAL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Gabinete Técnico Confederal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s-E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Julio 2017</a:t>
            </a:r>
            <a:endParaRPr lang="es-E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03FC-E511-4B7E-B1CD-57F92B08A702}" type="slidenum">
              <a:rPr lang="es-ES" smtClean="0"/>
              <a:t>1</a:t>
            </a:fld>
            <a:endParaRPr lang="es-E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397945"/>
              </p:ext>
            </p:extLst>
          </p:nvPr>
        </p:nvGraphicFramePr>
        <p:xfrm>
          <a:off x="4355976" y="548680"/>
          <a:ext cx="4320480" cy="5760640"/>
        </p:xfrm>
        <a:graphic>
          <a:graphicData uri="http://schemas.openxmlformats.org/drawingml/2006/table">
            <a:tbl>
              <a:tblPr firstRow="1" firstCol="1" bandRow="1"/>
              <a:tblGrid>
                <a:gridCol w="4320480"/>
              </a:tblGrid>
              <a:tr h="5760640">
                <a:tc>
                  <a:txBody>
                    <a:bodyPr/>
                    <a:lstStyle/>
                    <a:p>
                      <a:pPr algn="r"/>
                      <a:r>
                        <a:rPr lang="es-ES" sz="54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cs typeface="Calibri"/>
                        </a:rPr>
                        <a:t>2017</a:t>
                      </a:r>
                      <a:r>
                        <a:rPr lang="es-ES" sz="1100" dirty="0" smtClean="0">
                          <a:effectLst/>
                          <a:latin typeface="Calibri"/>
                        </a:rPr>
                        <a:t> </a:t>
                      </a:r>
                      <a:endParaRPr lang="es-ES" sz="1100" dirty="0">
                        <a:effectLst/>
                        <a:latin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7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7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s-ES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SECRETARÍA </a:t>
                      </a:r>
                      <a:r>
                        <a:rPr lang="es-ES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 POLÍTICA SINDICAL</a:t>
                      </a:r>
                      <a:endParaRPr lang="es-E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s-ES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Gabinete Técnico Confederal</a:t>
                      </a:r>
                      <a:endParaRPr lang="es-E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s-E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 de Agosto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27" marR="53027" marT="0" marB="0">
                    <a:lnL w="571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1" name="Imagen 2" descr="Unión General de Trabajadores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501008"/>
            <a:ext cx="1514550" cy="15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1"/>
          <p:cNvSpPr>
            <a:spLocks noChangeArrowheads="1"/>
          </p:cNvSpPr>
          <p:nvPr/>
        </p:nvSpPr>
        <p:spPr bwMode="auto">
          <a:xfrm>
            <a:off x="632520" y="1431692"/>
            <a:ext cx="7992888" cy="1932837"/>
          </a:xfrm>
          <a:prstGeom prst="rect">
            <a:avLst/>
          </a:prstGeom>
          <a:solidFill>
            <a:srgbClr val="C60C30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182880" tIns="45720" rIns="18288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rgbClr val="FFFFFF"/>
                </a:solidFill>
                <a:ea typeface="Times New Roman"/>
                <a:cs typeface="Times New Roman"/>
              </a:rPr>
              <a:t>Los salarios en España son muy bajos, insuficientes para llegar a fin de mes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sz="1400" b="1" dirty="0">
              <a:solidFill>
                <a:srgbClr val="FFFFFF"/>
              </a:solidFill>
              <a:latin typeface="Arial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3600" b="1" dirty="0">
                <a:solidFill>
                  <a:srgbClr val="FFFFFF"/>
                </a:solidFill>
                <a:ea typeface="Times New Roman"/>
                <a:cs typeface="Times New Roman"/>
              </a:rPr>
              <a:t>POR UNOS SALARIOS </a:t>
            </a:r>
            <a:r>
              <a:rPr lang="es-ES" sz="3600" b="1" dirty="0" smtClean="0">
                <a:solidFill>
                  <a:srgbClr val="FFFFFF"/>
                </a:solidFill>
                <a:ea typeface="Times New Roman"/>
                <a:cs typeface="Times New Roman"/>
              </a:rPr>
              <a:t>DIGNOS: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3600" b="1" dirty="0" smtClean="0">
                <a:solidFill>
                  <a:srgbClr val="FFFFFF"/>
                </a:solidFill>
                <a:ea typeface="Times New Roman"/>
                <a:cs typeface="Times New Roman"/>
              </a:rPr>
              <a:t>1.000 EUROS DE SALARIO MÍNIMO</a:t>
            </a:r>
            <a:endParaRPr lang="es-ES" sz="3600" b="1" dirty="0">
              <a:solidFill>
                <a:srgbClr val="FFFFFF"/>
              </a:solidFill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57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0B856F-0458-42BA-B454-9A27B098B0BB}" type="slidenum">
              <a:rPr lang="es-ES" altLang="es-ES" smtClean="0"/>
              <a:pPr eaLnBrk="1" hangingPunct="1"/>
              <a:t>10</a:t>
            </a:fld>
            <a:endParaRPr lang="es-ES" altLang="es-ES" dirty="0" smtClean="0"/>
          </a:p>
        </p:txBody>
      </p:sp>
      <p:sp>
        <p:nvSpPr>
          <p:cNvPr id="7172" name="Text Box 43"/>
          <p:cNvSpPr txBox="1">
            <a:spLocks noChangeArrowheads="1"/>
          </p:cNvSpPr>
          <p:nvPr/>
        </p:nvSpPr>
        <p:spPr bwMode="auto">
          <a:xfrm>
            <a:off x="861053" y="692696"/>
            <a:ext cx="72008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ES" sz="2400" b="1" i="1" dirty="0">
                <a:latin typeface="+mn-lt"/>
              </a:rPr>
              <a:t>Salario medio neto por </a:t>
            </a:r>
            <a:r>
              <a:rPr lang="es-ES" sz="2400" b="1" i="1" dirty="0" err="1">
                <a:latin typeface="+mn-lt"/>
              </a:rPr>
              <a:t>decil</a:t>
            </a:r>
            <a:r>
              <a:rPr lang="es-ES" sz="2400" b="1" i="1" dirty="0">
                <a:latin typeface="+mn-lt"/>
              </a:rPr>
              <a:t> (euros/mes</a:t>
            </a:r>
            <a:r>
              <a:rPr lang="es-ES" sz="2400" b="1" i="1" dirty="0" smtClean="0">
                <a:latin typeface="+mn-lt"/>
              </a:rPr>
              <a:t>). 2015</a:t>
            </a:r>
            <a:endParaRPr lang="es-ES" sz="2400" i="1" dirty="0"/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50664" y="6581001"/>
            <a:ext cx="8247758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</a:pPr>
            <a:r>
              <a:rPr lang="es-ES" altLang="es-ES" sz="1200" i="1" dirty="0" smtClean="0"/>
              <a:t>Fuente</a:t>
            </a:r>
            <a:r>
              <a:rPr lang="es-ES" altLang="es-ES" sz="1200" i="1" dirty="0"/>
              <a:t>: </a:t>
            </a:r>
            <a:r>
              <a:rPr lang="es-ES" altLang="es-ES" sz="1200" i="1" dirty="0" smtClean="0"/>
              <a:t>Gabinete Técnico Confederal UGT a partir del </a:t>
            </a:r>
            <a:r>
              <a:rPr lang="es-ES" altLang="es-ES" sz="1200" i="1" dirty="0" err="1" smtClean="0"/>
              <a:t>Decil</a:t>
            </a:r>
            <a:r>
              <a:rPr lang="es-ES" altLang="es-ES" sz="1200" i="1" dirty="0" smtClean="0"/>
              <a:t> del salario principal (EPA).</a:t>
            </a:r>
            <a:endParaRPr lang="es-ES" altLang="es-ES" sz="1200" i="1" dirty="0"/>
          </a:p>
        </p:txBody>
      </p:sp>
      <p:pic>
        <p:nvPicPr>
          <p:cNvPr id="9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Imagen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43" y="1154361"/>
            <a:ext cx="8050797" cy="5082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2.  SITUACIÓN DE LOS SALARIOS: INSUFICIENCIA AGRAVADA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84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11</a:t>
            </a:fld>
            <a:endParaRPr lang="es-ES" altLang="es-ES" dirty="0" smtClean="0"/>
          </a:p>
        </p:txBody>
      </p:sp>
      <p:sp>
        <p:nvSpPr>
          <p:cNvPr id="10243" name="Text Box 43"/>
          <p:cNvSpPr txBox="1">
            <a:spLocks noChangeArrowheads="1"/>
          </p:cNvSpPr>
          <p:nvPr/>
        </p:nvSpPr>
        <p:spPr bwMode="auto">
          <a:xfrm>
            <a:off x="235731" y="793314"/>
            <a:ext cx="8550709" cy="569386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spcAft>
                <a:spcPts val="1200"/>
              </a:spcAft>
              <a:buFont typeface="Symbol" panose="05050102010706020507" pitchFamily="18" charset="2"/>
              <a:buChar char=""/>
            </a:pP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sueldo ya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garantiza un nivel de vida digno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una familia asalariada. Es necesario que entren en el hogar varios sueldos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(incluso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más de dos), o sumar la pensión de algún ascendiente.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ni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siquiera así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08585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 salario medio solo permite afrontar el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gasto mensual de un hogar medio en nuestro país. </a:t>
            </a:r>
          </a:p>
          <a:p>
            <a:pPr marL="108585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hipoteca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media supone un coste del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del salario medio.</a:t>
            </a: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"/>
            </a:pP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Millones de familias trabajadoras atraviesan dificultades económicas de manera cotidiana: </a:t>
            </a:r>
          </a:p>
          <a:p>
            <a:pPr marL="1085850" lvl="1" indent="-342900" algn="just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2000" b="1" i="1" dirty="0">
                <a:latin typeface="+mn-lt"/>
              </a:rPr>
              <a:t>el 30,1% de los ocupados no puede permitirse irse una semana de vacaciones al año, </a:t>
            </a:r>
            <a:endParaRPr lang="es-ES" sz="2000" b="1" i="1" dirty="0" smtClean="0">
              <a:latin typeface="+mn-lt"/>
            </a:endParaRPr>
          </a:p>
          <a:p>
            <a:pPr marL="1085850" lvl="1" indent="-342900" algn="just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2000" b="1" i="1" dirty="0" smtClean="0">
                <a:latin typeface="+mn-lt"/>
              </a:rPr>
              <a:t>el </a:t>
            </a:r>
            <a:r>
              <a:rPr lang="es-ES" sz="2000" b="1" i="1" dirty="0">
                <a:latin typeface="+mn-lt"/>
              </a:rPr>
              <a:t>30,4% no puede afrontar gastos </a:t>
            </a:r>
            <a:r>
              <a:rPr lang="es-ES" sz="2000" b="1" i="1" dirty="0" smtClean="0">
                <a:latin typeface="+mn-lt"/>
              </a:rPr>
              <a:t>imprevistos,</a:t>
            </a:r>
          </a:p>
          <a:p>
            <a:pPr marL="1085850" lvl="1" indent="-342900" algn="just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+mn-lt"/>
              </a:rPr>
              <a:t>el </a:t>
            </a:r>
            <a:r>
              <a:rPr lang="es-ES" sz="2000" b="1" i="1" dirty="0" smtClean="0">
                <a:latin typeface="+mn-lt"/>
              </a:rPr>
              <a:t>28% </a:t>
            </a:r>
            <a:r>
              <a:rPr lang="es-ES" sz="2000" i="1" dirty="0" smtClean="0">
                <a:latin typeface="+mn-lt"/>
              </a:rPr>
              <a:t>tiene </a:t>
            </a:r>
            <a:r>
              <a:rPr lang="es-ES" sz="2000" b="1" i="1" dirty="0" smtClean="0">
                <a:latin typeface="+mn-lt"/>
              </a:rPr>
              <a:t>“dificultad”</a:t>
            </a:r>
            <a:r>
              <a:rPr lang="es-ES" sz="2000" i="1" dirty="0" smtClean="0">
                <a:latin typeface="+mn-lt"/>
              </a:rPr>
              <a:t> o “</a:t>
            </a:r>
            <a:r>
              <a:rPr lang="es-ES" sz="2000" b="1" i="1" dirty="0" smtClean="0">
                <a:latin typeface="+mn-lt"/>
              </a:rPr>
              <a:t>mucha dificultad” </a:t>
            </a:r>
            <a:r>
              <a:rPr lang="es-ES" sz="2000" i="1" dirty="0" smtClean="0">
                <a:latin typeface="+mn-lt"/>
              </a:rPr>
              <a:t>para llegar a fin de mes (sin contar otro 28% que dice tener “cierta dificultad”),</a:t>
            </a:r>
          </a:p>
          <a:p>
            <a:pPr marL="1085850" lvl="1" indent="-342900" algn="just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+mn-lt"/>
              </a:rPr>
              <a:t>Y </a:t>
            </a:r>
            <a:r>
              <a:rPr lang="es-ES" sz="2000" b="1" i="1" dirty="0" smtClean="0">
                <a:latin typeface="+mn-lt"/>
              </a:rPr>
              <a:t>el 14,1% está en situación de riego de pobreza</a:t>
            </a: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"/>
            </a:pPr>
            <a:r>
              <a:rPr lang="es-ES" sz="2400" b="1" i="1" dirty="0" smtClean="0">
                <a:solidFill>
                  <a:srgbClr val="C00C3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datos son claros: tenemos salarios de miseria.</a:t>
            </a:r>
            <a:endParaRPr lang="es-ES" sz="2400" b="1" dirty="0">
              <a:solidFill>
                <a:srgbClr val="C00C3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2.  SITUACIÓN DE LOS SALARIOS: INSUFICIENCIA GRAVE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76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395536" y="2348880"/>
            <a:ext cx="8280400" cy="1512168"/>
          </a:xfrm>
        </p:spPr>
        <p:txBody>
          <a:bodyPr>
            <a:normAutofit fontScale="92500" lnSpcReduction="20000"/>
          </a:bodyPr>
          <a:lstStyle/>
          <a:p>
            <a:pPr marL="542925" lvl="1" indent="-457200" algn="ctr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None/>
            </a:pPr>
            <a:r>
              <a:rPr lang="es-ES" sz="39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POR QUÉ DEBEN SUBIR LOS SALARIOS, Y SOBRE TODO LOS MÁS BAJOS</a:t>
            </a:r>
            <a:endParaRPr lang="es-ES" sz="3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4200"/>
              </a:spcBef>
              <a:buFontTx/>
              <a:buNone/>
              <a:defRPr/>
            </a:pPr>
            <a:endParaRPr lang="es-ES" altLang="es-ES" sz="2800" b="1" i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_tradnl" altLang="es-ES" b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" altLang="es-ES" b="1" dirty="0" smtClean="0">
              <a:solidFill>
                <a:srgbClr val="FF0000"/>
              </a:solidFill>
            </a:endParaRPr>
          </a:p>
        </p:txBody>
      </p:sp>
      <p:sp>
        <p:nvSpPr>
          <p:cNvPr id="4099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6456" y="6458545"/>
            <a:ext cx="363984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1D866C-AAF0-46EB-873E-A30278F2EF16}" type="slidenum">
              <a:rPr lang="es-ES" altLang="es-ES" smtClean="0"/>
              <a:pPr eaLnBrk="1" hangingPunct="1"/>
              <a:t>12</a:t>
            </a:fld>
            <a:endParaRPr lang="es-ES" altLang="es-ES" dirty="0" smtClean="0"/>
          </a:p>
        </p:txBody>
      </p:sp>
      <p:pic>
        <p:nvPicPr>
          <p:cNvPr id="4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9605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13</a:t>
            </a:fld>
            <a:endParaRPr lang="es-ES" altLang="es-ES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51520" y="1124744"/>
            <a:ext cx="8550709" cy="523220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1. Para </a:t>
            </a:r>
            <a:r>
              <a:rPr lang="es-ES" sz="2400" b="1" i="1" dirty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reducir las desigualdades y luchar contra la </a:t>
            </a: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pobreza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España mantiene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niveles de desigualdad económica y de pobreza y exclusión social de los más altos de la Unión Europea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, y se han agudizado desde 2010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.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Entre otros indicadores,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han aumentado mucho los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trabajadores en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riesgo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de pobreza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. </a:t>
            </a:r>
            <a:endParaRPr lang="es-ES" sz="2000" i="1" dirty="0" smtClean="0">
              <a:latin typeface="Calibri"/>
              <a:ea typeface="Calibri"/>
              <a:cs typeface="Times New Roman"/>
            </a:endParaRP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Desde 2011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a 2015 este indicador ha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crecido 2,2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puntos porcentuales, el segundo país que más de toda la Unión Europea después de Hungría, hasta situarse en el 13,1% del total de la población trabajadora (mayores de 18 años). </a:t>
            </a:r>
            <a:endParaRPr lang="es-ES" sz="2000" i="1" dirty="0" smtClean="0">
              <a:latin typeface="Calibri"/>
              <a:ea typeface="Calibri"/>
              <a:cs typeface="Times New Roman"/>
            </a:endParaRP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Somos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el tercer país de la UE en este negativo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ranking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, tras Rumanía y Grecia. </a:t>
            </a:r>
            <a:endParaRPr lang="es-ES" sz="2000" b="1" i="1" dirty="0" smtClean="0">
              <a:latin typeface="Calibri"/>
              <a:ea typeface="Calibri"/>
              <a:cs typeface="Times New Roman"/>
            </a:endParaRP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La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percepción de un salario es cada vez menos garantía de poder llevar una vida sin privaciones materiales. </a:t>
            </a:r>
            <a:endParaRPr lang="es-ES" sz="2000" b="1" i="1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lvl="0" indent="-358775" algn="just">
              <a:spcAft>
                <a:spcPts val="0"/>
              </a:spcAft>
              <a:tabLst>
                <a:tab pos="358775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 POR QUÉ DEBEN SUBIR LOS SALARIOS, Y SOBRE TODO LOS MÁS BAJOS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0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14</a:t>
            </a:fld>
            <a:endParaRPr lang="es-ES" altLang="es-ES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lvl="0" indent="-358775" algn="just">
              <a:spcAft>
                <a:spcPts val="0"/>
              </a:spcAft>
              <a:tabLst>
                <a:tab pos="358775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 POR QUÉ DEBEN SUBIR LOS SALARIOS, Y SOBRE TODO LOS MÁS BAJOS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06" y="1730437"/>
            <a:ext cx="8011939" cy="473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96489" y="6478799"/>
            <a:ext cx="8247758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</a:pPr>
            <a:r>
              <a:rPr lang="es-ES" altLang="es-ES" sz="1200" i="1" dirty="0"/>
              <a:t>Fuente: </a:t>
            </a:r>
            <a:r>
              <a:rPr lang="es-ES" altLang="es-ES" sz="1200" i="1" dirty="0" err="1"/>
              <a:t>Eurostat</a:t>
            </a:r>
            <a:endParaRPr lang="es-ES" altLang="es-ES" sz="1200" i="1" dirty="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83642" y="991773"/>
            <a:ext cx="8363943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ES" sz="2400" b="1" i="1" dirty="0">
                <a:latin typeface="+mn-lt"/>
              </a:rPr>
              <a:t>Trabajadores en riesgo de pobreza </a:t>
            </a:r>
          </a:p>
          <a:p>
            <a:pPr algn="ctr"/>
            <a:r>
              <a:rPr lang="es-ES" b="1" i="1" dirty="0">
                <a:latin typeface="+mn-lt"/>
              </a:rPr>
              <a:t>Porcentaje sobre el total de ocupados de 18 años y más</a:t>
            </a:r>
          </a:p>
        </p:txBody>
      </p:sp>
    </p:spTree>
    <p:extLst>
      <p:ext uri="{BB962C8B-B14F-4D97-AF65-F5344CB8AC3E}">
        <p14:creationId xmlns:p14="http://schemas.microsoft.com/office/powerpoint/2010/main" val="101644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15</a:t>
            </a:fld>
            <a:endParaRPr lang="es-ES" altLang="es-ES" dirty="0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lvl="0" indent="-358775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 POR QUÉ DEBEN SUBIR LOS SALARIOS, Y SOBRE TODO LOS MÁS BAJOS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251520" y="1052736"/>
            <a:ext cx="8550709" cy="575542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2. Para </a:t>
            </a:r>
            <a:r>
              <a:rPr lang="es-ES" sz="2400" b="1" i="1" dirty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elevar los ingresos de la Seguridad </a:t>
            </a: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Social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Uno de los problemas básicos de la economía española es la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incapacidad de generar ingresos suficientes para sostener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y reforzar las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políticas esenciales del estado de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bienestar: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pensiones, prestaciones por desempleo, prestaciones sociales y apoyo a la dependencia.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El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sistema de Seguridad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Social mantiene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un elevado déficit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(-18.000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millones de euros en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2016). 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La causa fundamental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de esta falta de ingresos es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que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los empleos que se están creando son esencialmente precarios, y conllevan bajos salarios,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 con lo que las bases de cotización a la Seguridad Social son también bajas. </a:t>
            </a:r>
            <a:endParaRPr lang="es-ES" sz="2000" i="1" dirty="0" smtClean="0">
              <a:latin typeface="Calibri"/>
              <a:ea typeface="Calibri"/>
              <a:cs typeface="Times New Roman"/>
            </a:endParaRPr>
          </a:p>
          <a:p>
            <a:pPr marL="1076325" indent="-361950" algn="just">
              <a:spcAft>
                <a:spcPts val="1200"/>
              </a:spcAft>
              <a:buFont typeface="Courier New" panose="02070309020205020404" pitchFamily="49" charset="0"/>
              <a:buChar char="o"/>
              <a:tabLst>
                <a:tab pos="361950" algn="l"/>
              </a:tabLst>
            </a:pPr>
            <a:r>
              <a:rPr lang="es-ES" i="1" dirty="0" smtClean="0">
                <a:latin typeface="Calibri"/>
                <a:ea typeface="Calibri"/>
                <a:cs typeface="Times New Roman"/>
              </a:rPr>
              <a:t>Una persona asalariada con sueldo igual al SMI aporta al año a la Seguridad Social en cotizaciones (contingencias comunes) 2.804 euros. Si ganara 1.000 euros aportaría 3.962 euros. </a:t>
            </a:r>
            <a:r>
              <a:rPr lang="es-ES" b="1" i="1" dirty="0" smtClean="0">
                <a:latin typeface="Calibri"/>
                <a:ea typeface="Calibri"/>
                <a:cs typeface="Times New Roman"/>
              </a:rPr>
              <a:t>La Seguridad Social ganaría 1.158 euros al año</a:t>
            </a:r>
            <a:r>
              <a:rPr lang="es-ES" i="1" dirty="0" smtClean="0">
                <a:latin typeface="Calibri"/>
                <a:ea typeface="Calibri"/>
                <a:cs typeface="Times New Roman"/>
              </a:rPr>
              <a:t>. </a:t>
            </a:r>
            <a:endParaRPr lang="es-ES" i="1" dirty="0">
              <a:latin typeface="Calibri"/>
              <a:ea typeface="Calibri"/>
              <a:cs typeface="Times New Roman"/>
            </a:endParaRP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Por ello,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es necesario que la calidad del empleo mejore y que crezcan los salarios,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para poder rebajar el déficit de la Seguridad Social aumentando los ingresos del sistema.</a:t>
            </a:r>
          </a:p>
        </p:txBody>
      </p:sp>
    </p:spTree>
    <p:extLst>
      <p:ext uri="{BB962C8B-B14F-4D97-AF65-F5344CB8AC3E}">
        <p14:creationId xmlns:p14="http://schemas.microsoft.com/office/powerpoint/2010/main" val="3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16</a:t>
            </a:fld>
            <a:endParaRPr lang="es-ES" altLang="es-ES" dirty="0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lvl="0" indent="-358775" algn="just">
              <a:spcAft>
                <a:spcPts val="0"/>
              </a:spcAft>
              <a:tabLst>
                <a:tab pos="358775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 POR QUÉ DEBEN SUBIR LOS SALARIOS, Y SOBRE TODO LOS MÁS BAJOS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235731" y="1196752"/>
            <a:ext cx="8550709" cy="4924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42925" indent="-542925" algn="just">
              <a:spcAft>
                <a:spcPts val="1200"/>
              </a:spcAft>
              <a:tabLst>
                <a:tab pos="542925" algn="l"/>
              </a:tabLst>
            </a:pP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3. Para </a:t>
            </a:r>
            <a:r>
              <a:rPr lang="es-ES" sz="2400" b="1" i="1" dirty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reforzar el crecimiento económico y ayudar a crear </a:t>
            </a: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empleo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L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os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salarios son la fuente de ingresos esencial de las familias, y por tanto, el sustento de su consumo, que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es el componente de la demanda que más tira de la producción agregada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.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Se están agotando factores que impulsaron el consumo en años pasados: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descenso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del precio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del petróleo e inyección monetaria del BCE. 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Incluso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el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Banco Central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Europeo ha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reclamado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que crezcan los salarios para aumentar el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crecimiento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de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la zona euro. </a:t>
            </a:r>
            <a:endParaRPr lang="es-ES" sz="2000" i="1" dirty="0" smtClean="0">
              <a:latin typeface="Calibri"/>
              <a:ea typeface="Calibri"/>
              <a:cs typeface="Times New Roman"/>
            </a:endParaRP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Son los salarios más bajos los que tienen mayor propensión a consumir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(por necesidad, gastan prácticamente toda su renta y no pueden ahorrar)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, y por tanto, los que más ayudan a reactivar el consumo, la actividad y el empleo.</a:t>
            </a:r>
            <a:endParaRPr lang="es-ES" sz="2000" b="1" i="1" dirty="0">
              <a:latin typeface="Calibri"/>
              <a:ea typeface="Calibri"/>
              <a:cs typeface="Times New Roman"/>
            </a:endParaRPr>
          </a:p>
          <a:p>
            <a:pPr marL="457200" indent="-457200" algn="just">
              <a:spcAft>
                <a:spcPts val="1200"/>
              </a:spcAft>
              <a:buAutoNum type="arabicPeriod"/>
              <a:tabLst>
                <a:tab pos="361950" algn="l"/>
              </a:tabLst>
            </a:pPr>
            <a:endParaRPr lang="es-ES" sz="2000" dirty="0" smtClean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736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17</a:t>
            </a:fld>
            <a:endParaRPr lang="es-ES" altLang="es-ES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lvl="0" indent="-358775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 POR QUÉ DEBEN SUBIR LOS SALARIOS, Y SOBRE TODO LOS MÁS BAJOS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51521" y="948343"/>
            <a:ext cx="8534920" cy="575542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46088" indent="-446088"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4.  Para ayudar a construir un modelo productivo más eficiente y competitivo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El modelo de crecimiento basado en una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continua rebaja de costes laborales está agotado,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 y es contraproducente a largo plazo, porque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produce un empobrecimiento generalizado. 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De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2009 a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2016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los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Costes Laborales Unitarios (CLU) cayeron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en España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5,7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puntos porcentuales. </a:t>
            </a:r>
            <a:endParaRPr lang="es-ES" sz="2000" i="1" dirty="0" smtClean="0">
              <a:latin typeface="Calibri"/>
              <a:ea typeface="Calibri"/>
              <a:cs typeface="Times New Roman"/>
            </a:endParaRP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En el mismo período, los CLU de la media de la eurozona aumentaron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4,1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puntos,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los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de Francia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6,7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puntos y los de Alemania 8,5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puntos.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Su impacto favorable sobre la competitividad es limitado, porque afecta a las empresas exportadoras, que son tan solo el 5% de las empresas españolas. 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Es preciso desarrollar otros factores de competitividad más estables, que se deriven de mejoras de la productividad, no de rebaja de salarios. </a:t>
            </a:r>
          </a:p>
          <a:p>
            <a:pPr marL="790575" indent="-342900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  <a:tab pos="542925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Hay margen suficiente para aumentar los salarios bajos.</a:t>
            </a:r>
          </a:p>
        </p:txBody>
      </p:sp>
    </p:spTree>
    <p:extLst>
      <p:ext uri="{BB962C8B-B14F-4D97-AF65-F5344CB8AC3E}">
        <p14:creationId xmlns:p14="http://schemas.microsoft.com/office/powerpoint/2010/main" val="32689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18</a:t>
            </a:fld>
            <a:endParaRPr lang="es-ES" altLang="es-ES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58775" lvl="0" indent="-358775" algn="just">
              <a:spcAft>
                <a:spcPts val="0"/>
              </a:spcAft>
              <a:tabLst>
                <a:tab pos="358775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3.  POR QUÉ DEBEN SUBIR LOS SALARIOS, Y SOBRE TODO LOS MÁS BAJOS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96489" y="6478799"/>
            <a:ext cx="8247758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</a:pPr>
            <a:r>
              <a:rPr lang="es-ES" altLang="es-ES" sz="1200" i="1" dirty="0"/>
              <a:t>Fuente: </a:t>
            </a:r>
            <a:r>
              <a:rPr lang="es-ES" altLang="es-ES" sz="1200" i="1" dirty="0" smtClean="0"/>
              <a:t>Banco de España</a:t>
            </a:r>
            <a:endParaRPr lang="es-ES" altLang="es-ES" sz="1200" i="1" dirty="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83642" y="991773"/>
            <a:ext cx="8363943" cy="110799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ES" sz="2400" b="1" i="1" dirty="0" smtClean="0">
                <a:latin typeface="+mn-lt"/>
              </a:rPr>
              <a:t>Costes Laborales Unitarios 2009-2016</a:t>
            </a:r>
          </a:p>
          <a:p>
            <a:pPr algn="ctr"/>
            <a:r>
              <a:rPr lang="es-ES" sz="2400" b="1" i="1" dirty="0" smtClean="0">
                <a:latin typeface="+mn-lt"/>
              </a:rPr>
              <a:t>2009=100</a:t>
            </a:r>
            <a:endParaRPr lang="es-ES" sz="2400" b="1" i="1" dirty="0">
              <a:latin typeface="+mn-lt"/>
            </a:endParaRPr>
          </a:p>
          <a:p>
            <a:pPr algn="ctr"/>
            <a:r>
              <a:rPr lang="es-ES" b="1" i="1" dirty="0">
                <a:latin typeface="+mn-lt"/>
              </a:rPr>
              <a:t>Porcentaje sobre el total de ocupados de 18 años y más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789" y="1776195"/>
            <a:ext cx="6670376" cy="464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9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395536" y="2348880"/>
            <a:ext cx="8280400" cy="2016224"/>
          </a:xfrm>
        </p:spPr>
        <p:txBody>
          <a:bodyPr>
            <a:normAutofit fontScale="92500" lnSpcReduction="10000"/>
          </a:bodyPr>
          <a:lstStyle/>
          <a:p>
            <a:pPr marL="542925" lvl="1" indent="-457200" algn="ctr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None/>
            </a:pPr>
            <a:r>
              <a:rPr lang="es-ES" sz="39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4. REIVINDICACIONES DE UGT: </a:t>
            </a:r>
          </a:p>
          <a:p>
            <a:pPr marL="542925" lvl="1" indent="-457200" algn="ctr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None/>
            </a:pPr>
            <a:r>
              <a:rPr lang="es-ES" sz="39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1.000 EUROS DE SALARIO MÍNIMO</a:t>
            </a:r>
            <a:endParaRPr lang="es-ES" sz="3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4200"/>
              </a:spcBef>
              <a:buFontTx/>
              <a:buNone/>
              <a:defRPr/>
            </a:pPr>
            <a:endParaRPr lang="es-ES" altLang="es-ES" sz="2800" b="1" i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_tradnl" altLang="es-ES" b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" altLang="es-ES" b="1" dirty="0" smtClean="0">
              <a:solidFill>
                <a:srgbClr val="FF0000"/>
              </a:solidFill>
            </a:endParaRPr>
          </a:p>
        </p:txBody>
      </p:sp>
      <p:sp>
        <p:nvSpPr>
          <p:cNvPr id="4099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6456" y="6458545"/>
            <a:ext cx="363984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1D866C-AAF0-46EB-873E-A30278F2EF16}" type="slidenum">
              <a:rPr lang="es-ES" altLang="es-ES" smtClean="0"/>
              <a:pPr eaLnBrk="1" hangingPunct="1"/>
              <a:t>19</a:t>
            </a:fld>
            <a:endParaRPr lang="es-ES" altLang="es-ES" dirty="0" smtClean="0"/>
          </a:p>
        </p:txBody>
      </p:sp>
      <p:pic>
        <p:nvPicPr>
          <p:cNvPr id="4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593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506040" y="980728"/>
            <a:ext cx="8280400" cy="496855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200"/>
              </a:spcAft>
              <a:buNone/>
            </a:pPr>
            <a:r>
              <a:rPr lang="es-ES" sz="4100" b="1" dirty="0" smtClean="0">
                <a:ea typeface="Calibri"/>
                <a:cs typeface="Times New Roman"/>
              </a:rPr>
              <a:t>SUMARIO</a:t>
            </a:r>
          </a:p>
          <a:p>
            <a:pPr marL="0" indent="0" algn="ctr">
              <a:lnSpc>
                <a:spcPct val="115000"/>
              </a:lnSpc>
              <a:spcAft>
                <a:spcPts val="1200"/>
              </a:spcAft>
              <a:buNone/>
            </a:pPr>
            <a:endParaRPr lang="es-ES" sz="4100" dirty="0">
              <a:ea typeface="Calibri"/>
              <a:cs typeface="Times New Roman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Font typeface="+mj-lt"/>
              <a:buAutoNum type="arabicPeriod"/>
            </a:pPr>
            <a:r>
              <a:rPr lang="es-ES" sz="3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CONTEXTO: OBJETIVOS DE LA ECONOMÍA ESPAÑOLA</a:t>
            </a:r>
            <a:endParaRPr lang="es-ES" sz="6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Font typeface="+mj-lt"/>
              <a:buAutoNum type="arabicPeriod"/>
            </a:pPr>
            <a:r>
              <a:rPr lang="es-ES" sz="3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SITUACIÓN DE LOS SALARIOS: INSUFICIENCIA GRAVE</a:t>
            </a:r>
            <a:endParaRPr lang="es-ES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Font typeface="+mj-lt"/>
              <a:buAutoNum type="arabicPeriod"/>
            </a:pPr>
            <a:r>
              <a:rPr lang="es-ES" sz="3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POR QUÉ DEBEN SUBIR LOS SALARIOS, Y SOBRE TODO LOS MÁS BAJOS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Font typeface="+mj-lt"/>
              <a:buAutoNum type="arabicPeriod"/>
            </a:pPr>
            <a:r>
              <a:rPr lang="es-ES" sz="3400" b="1" dirty="0">
                <a:solidFill>
                  <a:srgbClr val="C60C30"/>
                </a:solidFill>
                <a:latin typeface="Calibri" panose="020F0502020204030204" pitchFamily="34" charset="0"/>
              </a:rPr>
              <a:t>REIVINDICACIONES DE UGT: </a:t>
            </a:r>
            <a:r>
              <a:rPr lang="es-ES" sz="3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1.000 EUROS DE SALARIO MÍNIMO</a:t>
            </a:r>
            <a:endParaRPr lang="es-ES" sz="3400" b="1" dirty="0">
              <a:solidFill>
                <a:srgbClr val="C60C3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4200"/>
              </a:spcBef>
              <a:buFontTx/>
              <a:buNone/>
              <a:defRPr/>
            </a:pPr>
            <a:endParaRPr lang="es-ES" altLang="es-ES" sz="2800" b="1" i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_tradnl" altLang="es-ES" b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" altLang="es-ES" b="1" dirty="0" smtClean="0">
              <a:solidFill>
                <a:srgbClr val="FF0000"/>
              </a:solidFill>
            </a:endParaRPr>
          </a:p>
        </p:txBody>
      </p:sp>
      <p:sp>
        <p:nvSpPr>
          <p:cNvPr id="4099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6456" y="6458545"/>
            <a:ext cx="363984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1D866C-AAF0-46EB-873E-A30278F2EF16}" type="slidenum">
              <a:rPr lang="es-ES" altLang="es-ES" smtClean="0"/>
              <a:pPr eaLnBrk="1" hangingPunct="1"/>
              <a:t>2</a:t>
            </a:fld>
            <a:endParaRPr lang="es-ES" altLang="es-ES" dirty="0" smtClean="0"/>
          </a:p>
        </p:txBody>
      </p:sp>
      <p:pic>
        <p:nvPicPr>
          <p:cNvPr id="4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29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20</a:t>
            </a:fld>
            <a:endParaRPr lang="es-ES" altLang="es-ES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51520" y="991773"/>
            <a:ext cx="8550709" cy="584775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Por todo lo dicho, </a:t>
            </a: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UGT reivindica y va a proponer</a:t>
            </a:r>
            <a:r>
              <a:rPr lang="es-ES" sz="20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: 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A las organizaciones empresariales, en el diálogo confederal, y en la negociación colectiva en los diferentes sectores y empresas: </a:t>
            </a:r>
          </a:p>
          <a:p>
            <a:pPr marL="1076325" indent="-266700" algn="just">
              <a:spcAft>
                <a:spcPts val="1200"/>
              </a:spcAft>
              <a:buFont typeface="Courier New" panose="02070309020205020404" pitchFamily="49" charset="0"/>
              <a:buChar char="o"/>
              <a:tabLst>
                <a:tab pos="361950" algn="l"/>
              </a:tabLst>
            </a:pP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El establecimiento en todos los convenios de un salario mínimo garantizado de 1.000 euros al mes.</a:t>
            </a:r>
          </a:p>
          <a:p>
            <a:pPr marL="714375" indent="-352425" algn="just">
              <a:spcAft>
                <a:spcPts val="1200"/>
              </a:spcAft>
              <a:buFont typeface="Symbol" panose="05050102010706020507" pitchFamily="18" charset="2"/>
              <a:buChar char="Þ"/>
              <a:tabLst>
                <a:tab pos="361950" algn="l"/>
              </a:tabLst>
            </a:pPr>
            <a:r>
              <a:rPr lang="es-ES" sz="2000" b="1" i="1" dirty="0">
                <a:latin typeface="Calibri"/>
                <a:ea typeface="Calibri"/>
                <a:cs typeface="Times New Roman"/>
              </a:rPr>
              <a:t>Al Gobierno: </a:t>
            </a:r>
          </a:p>
          <a:p>
            <a:pPr marL="1076325" indent="-266700" algn="just">
              <a:spcAft>
                <a:spcPts val="1200"/>
              </a:spcAft>
              <a:buFont typeface="Courier New" panose="02070309020205020404" pitchFamily="49" charset="0"/>
              <a:buChar char="o"/>
              <a:tabLst>
                <a:tab pos="361950" algn="l"/>
              </a:tabLst>
            </a:pPr>
            <a:r>
              <a:rPr lang="es-ES" sz="2400" b="1" i="1" dirty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El aumento </a:t>
            </a: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progresivo del </a:t>
            </a:r>
            <a:r>
              <a:rPr lang="es-ES" sz="2400" b="1" i="1" dirty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salario mínimo interprofesional </a:t>
            </a:r>
            <a:r>
              <a:rPr lang="es-ES" sz="2400" b="1" i="1" dirty="0" smtClean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hasta alcanzar en 2020 la cuantía de  </a:t>
            </a:r>
            <a:r>
              <a:rPr lang="es-ES" sz="2400" b="1" i="1" dirty="0">
                <a:solidFill>
                  <a:srgbClr val="C00C30"/>
                </a:solidFill>
                <a:latin typeface="Calibri"/>
                <a:ea typeface="Calibri"/>
                <a:cs typeface="Times New Roman"/>
              </a:rPr>
              <a:t>1.000 euros mensuales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(actualmente es de 707,7 euros). </a:t>
            </a:r>
          </a:p>
          <a:p>
            <a:pPr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Porque la lucha contra la pobreza y las desigualdades debe ser una prioridad ineludible en nuestra sociedad</a:t>
            </a:r>
          </a:p>
          <a:p>
            <a:pPr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Porque no habrá salida de la crisis efectiva si no se benefician todos los trabajadores y trabajadoras</a:t>
            </a:r>
          </a:p>
          <a:p>
            <a:pPr marL="809625" indent="-809625" algn="just">
              <a:spcAft>
                <a:spcPts val="1200"/>
              </a:spcAft>
              <a:tabLst>
                <a:tab pos="361950" algn="l"/>
              </a:tabLst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Y porque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no hay trabajo digno sin salario </a:t>
            </a: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suficiente</a:t>
            </a:r>
            <a:endParaRPr lang="es-ES" sz="2000" b="1" i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42925" lvl="0" indent="-542925" algn="just">
              <a:spcAft>
                <a:spcPts val="0"/>
              </a:spcAft>
              <a:tabLst>
                <a:tab pos="36195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4.  REIVINDICACIONES DE UGT: 1.000 EUROS DE SALARIO MÍNIMO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8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280400" cy="23762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1200"/>
              </a:spcAft>
              <a:buNone/>
            </a:pPr>
            <a:endParaRPr lang="es-ES" sz="4100" dirty="0">
              <a:ea typeface="Calibri"/>
              <a:cs typeface="Times New Roman"/>
            </a:endParaRPr>
          </a:p>
          <a:p>
            <a:pPr lvl="1" indent="-657225" algn="ctr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Font typeface="+mj-lt"/>
              <a:buAutoNum type="arabicPeriod"/>
            </a:pPr>
            <a:r>
              <a:rPr lang="es-ES" sz="39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CONTEXTO: OBJETIVOS DE LA ECONOMÍA ESPAÑOLA</a:t>
            </a:r>
            <a:endParaRPr lang="es-ES" sz="7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4200"/>
              </a:spcBef>
              <a:buFontTx/>
              <a:buNone/>
              <a:defRPr/>
            </a:pPr>
            <a:endParaRPr lang="es-ES" altLang="es-ES" sz="2800" b="1" i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_tradnl" altLang="es-ES" b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" altLang="es-ES" b="1" dirty="0" smtClean="0">
              <a:solidFill>
                <a:srgbClr val="FF0000"/>
              </a:solidFill>
            </a:endParaRPr>
          </a:p>
        </p:txBody>
      </p:sp>
      <p:sp>
        <p:nvSpPr>
          <p:cNvPr id="4099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6456" y="6458545"/>
            <a:ext cx="363984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1D866C-AAF0-46EB-873E-A30278F2EF16}" type="slidenum">
              <a:rPr lang="es-ES" altLang="es-ES" smtClean="0"/>
              <a:pPr eaLnBrk="1" hangingPunct="1"/>
              <a:t>3</a:t>
            </a:fld>
            <a:endParaRPr lang="es-ES" altLang="es-ES" dirty="0" smtClean="0"/>
          </a:p>
        </p:txBody>
      </p:sp>
      <p:pic>
        <p:nvPicPr>
          <p:cNvPr id="4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83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4</a:t>
            </a:fld>
            <a:endParaRPr lang="es-ES" altLang="es-ES" smtClean="0"/>
          </a:p>
        </p:txBody>
      </p:sp>
      <p:sp>
        <p:nvSpPr>
          <p:cNvPr id="10243" name="Text Box 43"/>
          <p:cNvSpPr txBox="1">
            <a:spLocks noChangeArrowheads="1"/>
          </p:cNvSpPr>
          <p:nvPr/>
        </p:nvSpPr>
        <p:spPr bwMode="auto">
          <a:xfrm>
            <a:off x="235731" y="836712"/>
            <a:ext cx="8550709" cy="59093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La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economía española tiene </a:t>
            </a:r>
            <a:r>
              <a:rPr lang="es-ES" sz="2000" b="1" i="1" dirty="0">
                <a:solidFill>
                  <a:srgbClr val="C00C3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TRES GRANDES RETOS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para los próximos años: </a:t>
            </a:r>
            <a:endParaRPr lang="es-ES" sz="2000" i="1" dirty="0">
              <a:latin typeface="Calibri"/>
              <a:ea typeface="Calibri"/>
              <a:cs typeface="Times New Roman"/>
            </a:endParaRP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Reforzar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el crecimiento económico, hacerlo más equilibrado y generador de empleo de calidad. </a:t>
            </a:r>
          </a:p>
          <a:p>
            <a:pPr marL="1028700" lvl="1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El consumo de los hogares es clave, y una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pieza esencial que determina el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mismo es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el salario de los trabajadores. 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Ayudar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al cambio de modelo productivo, para hacerlo más equilibrado, eficiente y sostenible. </a:t>
            </a:r>
          </a:p>
          <a:p>
            <a:pPr marL="1028700" lvl="1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/>
                <a:ea typeface="Calibri"/>
                <a:cs typeface="Times New Roman"/>
              </a:rPr>
              <a:t>Mejores salarios incentivan el cambio productivo. Solo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con niveles salariales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más elevados se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podrá acceder al </a:t>
            </a:r>
            <a:r>
              <a:rPr lang="es-ES" sz="2000" i="1" dirty="0" smtClean="0">
                <a:latin typeface="Calibri"/>
                <a:ea typeface="Calibri"/>
                <a:cs typeface="Times New Roman"/>
              </a:rPr>
              <a:t>estado </a:t>
            </a:r>
            <a:r>
              <a:rPr lang="es-ES" sz="2000" i="1" dirty="0">
                <a:latin typeface="Calibri"/>
                <a:ea typeface="Calibri"/>
                <a:cs typeface="Times New Roman"/>
              </a:rPr>
              <a:t>de desarrollo productivo y económico de los países más avanzados. 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s-ES" sz="2000" b="1" i="1" dirty="0" smtClean="0">
                <a:latin typeface="Calibri"/>
                <a:ea typeface="Calibri"/>
                <a:cs typeface="Times New Roman"/>
              </a:rPr>
              <a:t>Reducir </a:t>
            </a:r>
            <a:r>
              <a:rPr lang="es-ES" sz="2000" b="1" i="1" dirty="0">
                <a:latin typeface="Calibri"/>
                <a:ea typeface="Calibri"/>
                <a:cs typeface="Times New Roman"/>
              </a:rPr>
              <a:t>los niveles de desigualdad y pobreza. </a:t>
            </a:r>
          </a:p>
          <a:p>
            <a:pPr marL="1028700" lvl="1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ES" sz="2000" i="1" dirty="0">
                <a:latin typeface="Calibri"/>
                <a:ea typeface="Calibri"/>
                <a:cs typeface="Times New Roman"/>
              </a:rPr>
              <a:t>Los salarios juegan un papel fundamental, porque son la principal fuente de renta de los hogares. </a:t>
            </a:r>
          </a:p>
          <a:p>
            <a:pPr marL="0" lvl="1" indent="0" algn="just">
              <a:spcAft>
                <a:spcPts val="1200"/>
              </a:spcAft>
            </a:pPr>
            <a:r>
              <a:rPr lang="es-ES" sz="2400" b="1" i="1" dirty="0" smtClean="0">
                <a:solidFill>
                  <a:srgbClr val="C00C3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todo ello es necesario que aumente el poder de compra de los salarios, y sobre todo el de los salarios más bajos</a:t>
            </a:r>
            <a:endParaRPr lang="es-ES" sz="24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1.  CONTEXTO: OBJETIVOS DE LA ECONOMÍA ESPAÑOLA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9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395536" y="2348880"/>
            <a:ext cx="8280400" cy="1512168"/>
          </a:xfrm>
        </p:spPr>
        <p:txBody>
          <a:bodyPr>
            <a:normAutofit fontScale="92500" lnSpcReduction="20000"/>
          </a:bodyPr>
          <a:lstStyle/>
          <a:p>
            <a:pPr marL="542925" lvl="1" indent="-457200" algn="ctr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SzPct val="100000"/>
              <a:buNone/>
            </a:pPr>
            <a:r>
              <a:rPr lang="es-ES" sz="3900" b="1" dirty="0">
                <a:solidFill>
                  <a:srgbClr val="C60C30"/>
                </a:solidFill>
                <a:latin typeface="Calibri" panose="020F0502020204030204" pitchFamily="34" charset="0"/>
              </a:rPr>
              <a:t>2. SITUACIÓN </a:t>
            </a:r>
            <a:r>
              <a:rPr lang="es-ES" sz="39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DE LOS SALARIOS: INSUFICIENCIA GRAVE</a:t>
            </a:r>
            <a:endParaRPr lang="es-ES" sz="3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4200"/>
              </a:spcBef>
              <a:buFontTx/>
              <a:buNone/>
              <a:defRPr/>
            </a:pPr>
            <a:endParaRPr lang="es-ES" altLang="es-ES" sz="2800" b="1" i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_tradnl" altLang="es-ES" b="1" dirty="0" smtClean="0">
              <a:solidFill>
                <a:srgbClr val="0000CC"/>
              </a:solidFill>
            </a:endParaRPr>
          </a:p>
          <a:p>
            <a:pPr>
              <a:buFontTx/>
              <a:buNone/>
              <a:defRPr/>
            </a:pPr>
            <a:endParaRPr lang="es-ES" altLang="es-ES" b="1" dirty="0" smtClean="0">
              <a:solidFill>
                <a:srgbClr val="FF0000"/>
              </a:solidFill>
            </a:endParaRPr>
          </a:p>
        </p:txBody>
      </p:sp>
      <p:sp>
        <p:nvSpPr>
          <p:cNvPr id="4099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6456" y="6458545"/>
            <a:ext cx="363984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1D866C-AAF0-46EB-873E-A30278F2EF16}" type="slidenum">
              <a:rPr lang="es-ES" altLang="es-ES" smtClean="0"/>
              <a:pPr eaLnBrk="1" hangingPunct="1"/>
              <a:t>5</a:t>
            </a:fld>
            <a:endParaRPr lang="es-ES" altLang="es-ES" dirty="0" smtClean="0"/>
          </a:p>
        </p:txBody>
      </p:sp>
      <p:pic>
        <p:nvPicPr>
          <p:cNvPr id="4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60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6</a:t>
            </a:fld>
            <a:endParaRPr lang="es-ES" altLang="es-ES" dirty="0" smtClean="0"/>
          </a:p>
        </p:txBody>
      </p:sp>
      <p:sp>
        <p:nvSpPr>
          <p:cNvPr id="10243" name="Text Box 43"/>
          <p:cNvSpPr txBox="1">
            <a:spLocks noChangeArrowheads="1"/>
          </p:cNvSpPr>
          <p:nvPr/>
        </p:nvSpPr>
        <p:spPr bwMode="auto">
          <a:xfrm>
            <a:off x="265284" y="738376"/>
            <a:ext cx="8550709" cy="61196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"/>
            </a:pP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Desde 2009 se ha producido una </a:t>
            </a:r>
            <a:r>
              <a:rPr lang="es-ES" sz="2000" b="1" i="1" dirty="0" smtClean="0">
                <a:solidFill>
                  <a:srgbClr val="C00C3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INTENSA DEVALUACIÓN SALARIAL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cuantiosa pérdida de poder adquisitivo de los salarios. </a:t>
            </a:r>
            <a:endParaRPr lang="es-E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4850" lvl="0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salarios reales han caído de 2009 a 2016 en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5,4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puntos porcentuales de media. </a:t>
            </a:r>
            <a:endParaRPr lang="es-E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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devaluación salarial ha sido mucho más intensa entre quienes ya poseían menores salarios y empleos de peor calidad. </a:t>
            </a:r>
            <a:endParaRPr lang="es-E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4375" lvl="0" indent="-352425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10% de trabajadores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menores retribuciones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visto recortados sus salarios reales de 2009 a 2015 </a:t>
            </a:r>
            <a:r>
              <a:rPr lang="es-ES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(último año disponible)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20,5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"/>
            </a:pP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reforma laboral de 2012 fue clave para ello, al rebajar las condiciones laborales y facilitar las rebajas de retribuciones. Las empresas han pagado sus deudas con los recortes de las nóminas de los trabajadores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19138" lvl="1" indent="-360363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2008 a 2016 las rentas de los asalariados han caído en 33.679 millones de euros (un 6,1%), mientras que los excedentes empresariales han aumentado en 7.850 millones de euros (1,7%). 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decir,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ha producido un cuantioso trasvase de rentas de los trabajadores a las empresas. </a:t>
            </a:r>
            <a:endParaRPr lang="es-ES" sz="2000" b="1" dirty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2.  SITUACIÓN DE LOS SALARIOS: INSUFICIENCIA GRAVE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60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6446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7</a:t>
            </a:fld>
            <a:endParaRPr lang="es-ES" altLang="es-ES" dirty="0" smtClean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179512" y="622441"/>
            <a:ext cx="8788920" cy="85023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2400" b="1" i="1" dirty="0">
                <a:latin typeface="Calibri"/>
                <a:ea typeface="Calibri"/>
                <a:cs typeface="Times New Roman"/>
              </a:rPr>
              <a:t>Pérdida de poder adquisitivo de los salarios 2009-2016</a:t>
            </a:r>
            <a:endParaRPr lang="es-ES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2000" b="1" dirty="0">
                <a:latin typeface="Calibri"/>
                <a:ea typeface="Calibri"/>
                <a:cs typeface="Times New Roman"/>
              </a:rPr>
              <a:t>2009=100</a:t>
            </a:r>
            <a:endParaRPr lang="es-ES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455914" y="6548626"/>
            <a:ext cx="761962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s-ES" altLang="es-ES" sz="1200" i="1" dirty="0" smtClean="0"/>
              <a:t>Fuente: Gabinete Técnico Confederal UGT a partir de Encuesta Trimestral de Coste Laboral e IPC (INE)</a:t>
            </a:r>
            <a:endParaRPr lang="es-ES" altLang="es-ES" sz="1200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63546"/>
            <a:ext cx="7524352" cy="487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3711220" y="1472674"/>
            <a:ext cx="532922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ES" b="1" i="1" dirty="0" smtClean="0">
                <a:solidFill>
                  <a:srgbClr val="C00C3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Los salarios medios son un 5,4% inferiores a los de 2009 en términos reales, descontando el aumento de los precios</a:t>
            </a:r>
            <a:endParaRPr lang="es-ES" dirty="0">
              <a:solidFill>
                <a:srgbClr val="C00C3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2.  SITUACIÓN DE LOS SALARIOS: INSUFICIENCIA GRAVE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4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0B856F-0458-42BA-B454-9A27B098B0BB}" type="slidenum">
              <a:rPr lang="es-ES" altLang="es-ES" smtClean="0"/>
              <a:pPr eaLnBrk="1" hangingPunct="1"/>
              <a:t>8</a:t>
            </a:fld>
            <a:endParaRPr lang="es-ES" altLang="es-ES" dirty="0" smtClean="0"/>
          </a:p>
        </p:txBody>
      </p:sp>
      <p:sp>
        <p:nvSpPr>
          <p:cNvPr id="7172" name="Text Box 43"/>
          <p:cNvSpPr txBox="1">
            <a:spLocks noChangeArrowheads="1"/>
          </p:cNvSpPr>
          <p:nvPr/>
        </p:nvSpPr>
        <p:spPr bwMode="auto">
          <a:xfrm>
            <a:off x="861053" y="622441"/>
            <a:ext cx="7200800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ES" sz="2400" b="1" i="1" dirty="0">
                <a:latin typeface="+mn-lt"/>
              </a:rPr>
              <a:t>Pérdida de poder adquisitivo de los salarios por </a:t>
            </a:r>
            <a:r>
              <a:rPr lang="es-ES" sz="2400" b="1" i="1" dirty="0" err="1">
                <a:latin typeface="+mn-lt"/>
              </a:rPr>
              <a:t>decil</a:t>
            </a:r>
            <a:r>
              <a:rPr lang="es-ES" sz="2400" b="1" i="1" dirty="0">
                <a:latin typeface="+mn-lt"/>
              </a:rPr>
              <a:t> </a:t>
            </a:r>
          </a:p>
          <a:p>
            <a:pPr algn="ctr"/>
            <a:r>
              <a:rPr lang="es-ES" sz="2000" b="1" i="1" dirty="0" smtClean="0">
                <a:latin typeface="+mn-lt"/>
              </a:rPr>
              <a:t>2009-2015*, </a:t>
            </a:r>
            <a:r>
              <a:rPr lang="es-ES" sz="2000" b="1" i="1" dirty="0">
                <a:latin typeface="+mn-lt"/>
              </a:rPr>
              <a:t>en porcentaje</a:t>
            </a: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66895" y="5827911"/>
            <a:ext cx="8247758" cy="10156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</a:pPr>
            <a:r>
              <a:rPr lang="es-ES" altLang="es-ES" sz="1200" b="1" i="1" dirty="0" smtClean="0"/>
              <a:t>Nota</a:t>
            </a:r>
            <a:r>
              <a:rPr lang="es-ES" altLang="es-ES" sz="1200" b="1" i="1" dirty="0"/>
              <a:t>: el </a:t>
            </a:r>
            <a:r>
              <a:rPr lang="es-ES" altLang="es-ES" sz="1200" b="1" i="1" dirty="0" err="1"/>
              <a:t>decil</a:t>
            </a:r>
            <a:r>
              <a:rPr lang="es-ES" altLang="es-ES" sz="1200" b="1" i="1" dirty="0"/>
              <a:t> 1 es el 10% de población asalariada con menores retribuciones, 1 el </a:t>
            </a:r>
            <a:r>
              <a:rPr lang="es-ES" altLang="es-ES" sz="1200" b="1" i="1" dirty="0" err="1"/>
              <a:t>decil</a:t>
            </a:r>
            <a:r>
              <a:rPr lang="es-ES" altLang="es-ES" sz="1200" b="1" i="1" dirty="0"/>
              <a:t> 10 el 10% con mayores retribuciones</a:t>
            </a:r>
          </a:p>
          <a:p>
            <a:pPr algn="just" eaLnBrk="1" hangingPunct="1">
              <a:spcBef>
                <a:spcPts val="600"/>
              </a:spcBef>
            </a:pPr>
            <a:r>
              <a:rPr lang="es-ES" altLang="es-ES" sz="1400" b="1" i="1" dirty="0"/>
              <a:t>* </a:t>
            </a:r>
            <a:r>
              <a:rPr lang="es-ES" altLang="es-ES" sz="1200" b="1" i="1" dirty="0"/>
              <a:t>2015 es el último año disponible en la explotación del </a:t>
            </a:r>
            <a:r>
              <a:rPr lang="es-ES" altLang="es-ES" sz="1200" b="1" i="1" dirty="0" err="1"/>
              <a:t>Decil</a:t>
            </a:r>
            <a:r>
              <a:rPr lang="es-ES" altLang="es-ES" sz="1200" b="1" i="1" dirty="0"/>
              <a:t> de salarios en el empleo principal de la EPA.</a:t>
            </a:r>
          </a:p>
          <a:p>
            <a:pPr algn="just" eaLnBrk="1" hangingPunct="1">
              <a:spcBef>
                <a:spcPts val="600"/>
              </a:spcBef>
            </a:pPr>
            <a:r>
              <a:rPr lang="es-ES" altLang="es-ES" sz="1200" i="1" dirty="0" smtClean="0"/>
              <a:t>Fuente</a:t>
            </a:r>
            <a:r>
              <a:rPr lang="es-ES" altLang="es-ES" sz="1200" i="1" dirty="0"/>
              <a:t>: Gabinete Técnico Confederal UGT a partir de EPA e IPC (INE)</a:t>
            </a:r>
          </a:p>
        </p:txBody>
      </p:sp>
      <p:pic>
        <p:nvPicPr>
          <p:cNvPr id="9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75" y="1340768"/>
            <a:ext cx="8361887" cy="448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2.  SITUACIÓN DE LOS SALARIOS: INSUFICIENCIA GRAVE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04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74E11-EBE1-4F2E-9382-4382D5E3A463}" type="slidenum">
              <a:rPr lang="es-ES" altLang="es-ES" smtClean="0"/>
              <a:pPr eaLnBrk="1" hangingPunct="1"/>
              <a:t>9</a:t>
            </a:fld>
            <a:endParaRPr lang="es-ES" altLang="es-ES" dirty="0" smtClean="0"/>
          </a:p>
        </p:txBody>
      </p:sp>
      <p:sp>
        <p:nvSpPr>
          <p:cNvPr id="10243" name="Text Box 43"/>
          <p:cNvSpPr txBox="1">
            <a:spLocks noChangeArrowheads="1"/>
          </p:cNvSpPr>
          <p:nvPr/>
        </p:nvSpPr>
        <p:spPr bwMode="auto">
          <a:xfrm>
            <a:off x="251520" y="769154"/>
            <a:ext cx="8550709" cy="608884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Char char=""/>
            </a:pP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consecuencia es que los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niveles salariales en España son muy bajos: </a:t>
            </a:r>
            <a:endParaRPr lang="es-ES" sz="2000" b="1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585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salario medio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términos netos es de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1.300 euros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085850" lvl="1" indent="-342900" algn="just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salario mediano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(la mitad de los asalariados cobran más de esa cifra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mitad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menos)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supone poco más de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1.100 euros </a:t>
            </a:r>
            <a:r>
              <a:rPr lang="es-E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netos. </a:t>
            </a:r>
          </a:p>
          <a:p>
            <a:pPr marL="1085850" lvl="1" indent="-34290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el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salario más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frecuente es inferior a 1.000 </a:t>
            </a:r>
            <a:r>
              <a:rPr lang="es-E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euros netos al mes (993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euros)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1000"/>
              </a:spcAft>
              <a:buFont typeface="Symbol" panose="05050102010706020507" pitchFamily="18" charset="2"/>
              <a:buChar char="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hecho, </a:t>
            </a:r>
            <a:r>
              <a:rPr lang="es-ES" sz="2400" b="1" i="1" dirty="0">
                <a:solidFill>
                  <a:srgbClr val="C00C3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prácticamente la mitad de los trabajadores y las trabajadoras no llegan a ingresar 1.000 euros netos al mes. </a:t>
            </a:r>
            <a:r>
              <a:rPr lang="es-ES" sz="2400" b="1" i="1" dirty="0" smtClean="0">
                <a:solidFill>
                  <a:srgbClr val="C00C3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ESPAÑA NO LLEGA A MILEURISTA.</a:t>
            </a:r>
          </a:p>
          <a:p>
            <a:pPr marL="342900" indent="-342900" algn="just">
              <a:spcAft>
                <a:spcPts val="1200"/>
              </a:spcAft>
              <a:buFont typeface="Symbol" panose="05050102010706020507" pitchFamily="18" charset="2"/>
              <a:buChar char="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 es el resultado de: </a:t>
            </a:r>
          </a:p>
          <a:p>
            <a:pPr marL="1076325" indent="-36195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 calidad del empleo creado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muy precario.</a:t>
            </a:r>
          </a:p>
          <a:p>
            <a:pPr marL="1076325" indent="-36195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extensión del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subempleo, 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ganando peso el empleo a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jornada parcial involuntario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seis de cada diez trabajadores a tiempo parcial quiere trabajar a tiempo completo y no puede. </a:t>
            </a:r>
          </a:p>
          <a:p>
            <a:pPr marL="714375" indent="361950" algn="just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Unos </a:t>
            </a:r>
            <a:r>
              <a:rPr lang="es-ES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salarios en continuo repliegue</a:t>
            </a:r>
            <a:r>
              <a:rPr lang="es-ES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000" dirty="0"/>
          </a:p>
        </p:txBody>
      </p:sp>
      <p:pic>
        <p:nvPicPr>
          <p:cNvPr id="7" name="Picture 14" descr="LOGOUG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68274"/>
            <a:ext cx="508000" cy="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251520" y="160776"/>
            <a:ext cx="802840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just">
              <a:spcAft>
                <a:spcPts val="0"/>
              </a:spcAft>
              <a:tabLst>
                <a:tab pos="270510" algn="l"/>
              </a:tabLst>
            </a:pPr>
            <a:r>
              <a:rPr lang="es-ES" sz="2400" b="1" dirty="0" smtClean="0">
                <a:solidFill>
                  <a:srgbClr val="C60C30"/>
                </a:solidFill>
                <a:latin typeface="Calibri" panose="020F0502020204030204" pitchFamily="34" charset="0"/>
              </a:rPr>
              <a:t>2.  SITUACIÓN DE LOS SALARIOS: INSUFICIENCIA GRAVE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4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4AA218BAF4134CB05873BD6AC69D3D" ma:contentTypeVersion="11" ma:contentTypeDescription="Crear nuevo documento." ma:contentTypeScope="" ma:versionID="56a66fe360585a0b83d917f972d915bf">
  <xsd:schema xmlns:xsd="http://www.w3.org/2001/XMLSchema" xmlns:xs="http://www.w3.org/2001/XMLSchema" xmlns:p="http://schemas.microsoft.com/office/2006/metadata/properties" xmlns:ns2="51fc3b6c-be8a-4e53-bf05-e253a1e00225" xmlns:ns3="e83b5723-dbc0-4266-b19c-5e42cf4a741f" targetNamespace="http://schemas.microsoft.com/office/2006/metadata/properties" ma:root="true" ma:fieldsID="85779defe11882bffca809224ca07504" ns2:_="" ns3:_="">
    <xsd:import namespace="51fc3b6c-be8a-4e53-bf05-e253a1e00225"/>
    <xsd:import namespace="e83b5723-dbc0-4266-b19c-5e42cf4a741f"/>
    <xsd:element name="properties">
      <xsd:complexType>
        <xsd:sequence>
          <xsd:element name="documentManagement">
            <xsd:complexType>
              <xsd:all>
                <xsd:element ref="ns2:Imagen" minOccurs="0"/>
                <xsd:element ref="ns2:Orden" minOccurs="0"/>
                <xsd:element ref="ns3:Tema" minOccurs="0"/>
                <xsd:element ref="ns3:Anio" minOccurs="0"/>
                <xsd:element ref="ns3:Area" minOccurs="0"/>
                <xsd:element ref="ns3:FechaExpiracion" minOccurs="0"/>
                <xsd:element ref="ns3:TipoPublicacion" minOccurs="0"/>
                <xsd:element ref="ns3:Publicad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c3b6c-be8a-4e53-bf05-e253a1e00225" elementFormDefault="qualified">
    <xsd:import namespace="http://schemas.microsoft.com/office/2006/documentManagement/types"/>
    <xsd:import namespace="http://schemas.microsoft.com/office/infopath/2007/PartnerControls"/>
    <xsd:element name="Imagen" ma:index="8" nillable="true" ma:displayName="Imagen" ma:internalName="Imagen">
      <xsd:simpleType>
        <xsd:restriction base="dms:Text"/>
      </xsd:simpleType>
    </xsd:element>
    <xsd:element name="Orden" ma:index="9" nillable="true" ma:displayName="Orden" ma:internalName="Orden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b5723-dbc0-4266-b19c-5e42cf4a741f" elementFormDefault="qualified">
    <xsd:import namespace="http://schemas.microsoft.com/office/2006/documentManagement/types"/>
    <xsd:import namespace="http://schemas.microsoft.com/office/infopath/2007/PartnerControls"/>
    <xsd:element name="Tema" ma:index="10" nillable="true" ma:displayName="Sector" ma:list="{045adb30-79eb-4e09-b17f-73992b0e0ac0}" ma:internalName="Tema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nio" ma:index="11" nillable="true" ma:displayName="Año" ma:format="Dropdown" ma:internalName="Anio">
      <xsd:simpleType>
        <xsd:restriction base="dms:Choice"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</xsd:restriction>
      </xsd:simpleType>
    </xsd:element>
    <xsd:element name="Area" ma:index="12" nillable="true" ma:displayName="Area" ma:internalName="Area">
      <xsd:simpleType>
        <xsd:restriction base="dms:Text">
          <xsd:maxLength value="255"/>
        </xsd:restriction>
      </xsd:simpleType>
    </xsd:element>
    <xsd:element name="FechaExpiracion" ma:index="13" nillable="true" ma:displayName="FechaExpiracion" ma:format="DateOnly" ma:internalName="FechaExpiracion">
      <xsd:simpleType>
        <xsd:restriction base="dms:DateTime"/>
      </xsd:simpleType>
    </xsd:element>
    <xsd:element name="TipoPublicacion" ma:index="14" nillable="true" ma:displayName="Tipo Publicación" ma:format="Dropdown" ma:internalName="TipoPublicacion">
      <xsd:simpleType>
        <xsd:restriction base="dms:Choice">
          <xsd:enumeration value="Acuerdos-Convenios Colaboración"/>
          <xsd:enumeration value="Argumentario"/>
          <xsd:enumeration value="Anuarios"/>
          <xsd:enumeration value="Apuntes"/>
          <xsd:enumeration value="Boletines"/>
          <xsd:enumeration value="Cartas"/>
          <xsd:enumeration value="Carteles"/>
          <xsd:enumeration value="Cuadernos"/>
          <xsd:enumeration value="Declaración"/>
          <xsd:enumeration value="Dípticos y Trípticos"/>
          <xsd:enumeration value="Dossiers"/>
          <xsd:enumeration value="Dvd"/>
          <xsd:enumeration value="Encartes"/>
          <xsd:enumeration value="Estatutos Confederales"/>
          <xsd:enumeration value="Fichas"/>
          <xsd:enumeration value="Folletos"/>
          <xsd:enumeration value="Glosarios"/>
          <xsd:enumeration value="Guías"/>
          <xsd:enumeration value="Infografías"/>
          <xsd:enumeration value="Informes"/>
          <xsd:enumeration value="Intervenciones"/>
          <xsd:enumeration value="Jornadas"/>
          <xsd:enumeration value="Libros"/>
          <xsd:enumeration value="Manifiestos"/>
          <xsd:enumeration value="Manuales"/>
          <xsd:enumeration value="Marcapáginas"/>
          <xsd:enumeration value="Memorias"/>
          <xsd:enumeration value="Noticias"/>
          <xsd:enumeration value="Octavillas"/>
          <xsd:enumeration value="Pegatinas"/>
          <xsd:enumeration value="Programas"/>
          <xsd:enumeration value="Sentencias"/>
        </xsd:restriction>
      </xsd:simpleType>
    </xsd:element>
    <xsd:element name="Publicado" ma:index="15" nillable="true" ma:displayName="Publicado" ma:default="0" ma:internalName="Publicado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nio xmlns="e83b5723-dbc0-4266-b19c-5e42cf4a741f">2017</Anio>
    <Area xmlns="e83b5723-dbc0-4266-b19c-5e42cf4a741f" xsi:nil="true"/>
    <Publicado xmlns="e83b5723-dbc0-4266-b19c-5e42cf4a741f">false</Publicado>
    <Orden xmlns="51fc3b6c-be8a-4e53-bf05-e253a1e00225" xsi:nil="true"/>
    <FechaExpiracion xmlns="e83b5723-dbc0-4266-b19c-5e42cf4a741f" xsi:nil="true"/>
    <Tema xmlns="e83b5723-dbc0-4266-b19c-5e42cf4a741f">
      <Value>11</Value>
    </Tema>
    <TipoPublicacion xmlns="e83b5723-dbc0-4266-b19c-5e42cf4a741f" xsi:nil="true"/>
    <Imagen xmlns="51fc3b6c-be8a-4e53-bf05-e253a1e00225" xsi:nil="true"/>
  </documentManagement>
</p:properties>
</file>

<file path=customXml/itemProps1.xml><?xml version="1.0" encoding="utf-8"?>
<ds:datastoreItem xmlns:ds="http://schemas.openxmlformats.org/officeDocument/2006/customXml" ds:itemID="{339BB6FC-F836-454A-9702-C833D3A11B9F}"/>
</file>

<file path=customXml/itemProps2.xml><?xml version="1.0" encoding="utf-8"?>
<ds:datastoreItem xmlns:ds="http://schemas.openxmlformats.org/officeDocument/2006/customXml" ds:itemID="{7BC04452-3824-4827-82AE-0D6C09584FE8}"/>
</file>

<file path=customXml/itemProps3.xml><?xml version="1.0" encoding="utf-8"?>
<ds:datastoreItem xmlns:ds="http://schemas.openxmlformats.org/officeDocument/2006/customXml" ds:itemID="{040F368E-31D0-4EA2-9E23-F2F130F4C79B}"/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1846</Words>
  <Application>Microsoft Office PowerPoint</Application>
  <PresentationFormat>Presentación en pantalla (4:3)</PresentationFormat>
  <Paragraphs>165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29-08 Powerpoint campaña salarial "Ponte a mil"</dc:title>
  <dc:creator>Alberto del Pozo Sen</dc:creator>
  <cp:lastModifiedBy>Alicia Menéndez</cp:lastModifiedBy>
  <cp:revision>89</cp:revision>
  <cp:lastPrinted>2017-02-17T08:24:16Z</cp:lastPrinted>
  <dcterms:created xsi:type="dcterms:W3CDTF">2017-02-15T16:42:57Z</dcterms:created>
  <dcterms:modified xsi:type="dcterms:W3CDTF">2017-08-25T08:53:30Z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0x010100D84AA218BAF4134CB05873BD6AC69D3D</vt:lpwstr>
  </property>
</Properties>
</file>